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61" r:id="rId3"/>
    <p:sldId id="262" r:id="rId4"/>
    <p:sldId id="267" r:id="rId5"/>
    <p:sldId id="270" r:id="rId6"/>
    <p:sldId id="273" r:id="rId7"/>
    <p:sldId id="274" r:id="rId8"/>
    <p:sldId id="275" r:id="rId9"/>
    <p:sldId id="271" r:id="rId10"/>
    <p:sldId id="276" r:id="rId11"/>
    <p:sldId id="277" r:id="rId12"/>
    <p:sldId id="278" r:id="rId13"/>
    <p:sldId id="282" r:id="rId14"/>
    <p:sldId id="272" r:id="rId15"/>
    <p:sldId id="279" r:id="rId16"/>
    <p:sldId id="280" r:id="rId17"/>
    <p:sldId id="281" r:id="rId18"/>
    <p:sldId id="285" r:id="rId19"/>
    <p:sldId id="286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D9D0C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6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1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sterni, natura, cielo notturno, scuro&#10;&#10;Descrizione generata automaticamente">
            <a:extLst>
              <a:ext uri="{FF2B5EF4-FFF2-40B4-BE49-F238E27FC236}">
                <a16:creationId xmlns:a16="http://schemas.microsoft.com/office/drawing/2014/main" id="{EB48BE4E-9A00-35CB-CD23-57FB396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 b="16555"/>
          <a:stretch/>
        </p:blipFill>
        <p:spPr>
          <a:xfrm>
            <a:off x="0" y="505653"/>
            <a:ext cx="5956578" cy="5842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F96E80A-8D96-65FF-45A4-B0057A221D44}"/>
              </a:ext>
            </a:extLst>
          </p:cNvPr>
          <p:cNvSpPr/>
          <p:nvPr/>
        </p:nvSpPr>
        <p:spPr>
          <a:xfrm>
            <a:off x="0" y="484633"/>
            <a:ext cx="6096000" cy="5884635"/>
          </a:xfrm>
          <a:prstGeom prst="rect">
            <a:avLst/>
          </a:prstGeom>
          <a:gradFill>
            <a:gsLst>
              <a:gs pos="9000">
                <a:srgbClr val="C00000">
                  <a:alpha val="0"/>
                </a:srgbClr>
              </a:gs>
              <a:gs pos="100000">
                <a:srgbClr val="26262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318CC0-5072-4528-8064-15CDAE608152}"/>
              </a:ext>
            </a:extLst>
          </p:cNvPr>
          <p:cNvSpPr txBox="1"/>
          <p:nvPr/>
        </p:nvSpPr>
        <p:spPr>
          <a:xfrm>
            <a:off x="3798396" y="1658436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«E quindi uscimmo a riveder le stelle»</a:t>
            </a:r>
            <a:endParaRPr lang="en-GB" sz="3600" b="1" dirty="0">
              <a:solidFill>
                <a:schemeClr val="bg1"/>
              </a:solidFill>
              <a:latin typeface="Avenir Next LT Pro Light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1EEB5E0-C5AE-4533-806C-A342233136BA}"/>
              </a:ext>
            </a:extLst>
          </p:cNvPr>
          <p:cNvSpPr txBox="1"/>
          <p:nvPr/>
        </p:nvSpPr>
        <p:spPr>
          <a:xfrm>
            <a:off x="6363369" y="2441927"/>
            <a:ext cx="53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Inferno</a:t>
            </a:r>
            <a:r>
              <a:rPr lang="en-GB" sz="2000" i="0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 XXXIV, 139</a:t>
            </a:r>
            <a:endParaRPr lang="en-GB" sz="2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54E5E-6972-AEA9-7B6A-BA5E3E834802}"/>
              </a:ext>
            </a:extLst>
          </p:cNvPr>
          <p:cNvSpPr txBox="1"/>
          <p:nvPr/>
        </p:nvSpPr>
        <p:spPr>
          <a:xfrm>
            <a:off x="8709128" y="3953139"/>
            <a:ext cx="30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Music and Acoustic Engineering</a:t>
            </a:r>
          </a:p>
          <a:p>
            <a:pPr algn="r"/>
            <a:r>
              <a:rPr lang="en-GB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Politecnico</a:t>
            </a:r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 di Milano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369218-D276-3E28-6116-E00408AC8B1F}"/>
              </a:ext>
            </a:extLst>
          </p:cNvPr>
          <p:cNvSpPr txBox="1"/>
          <p:nvPr/>
        </p:nvSpPr>
        <p:spPr>
          <a:xfrm>
            <a:off x="8283388" y="3380922"/>
            <a:ext cx="353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Creative Programming and Computing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BBABE-6BF8-8BA9-A80B-29DCFEF6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4" y="4786069"/>
            <a:ext cx="1437721" cy="7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Gyroscope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591671" y="2105520"/>
            <a:ext cx="826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first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is the gyroscope,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/gyro;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Constitutes the most relevant parameter for the “moving” experience of the pointer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gyroscope has two relevant parameters, which constitute the moving direction and angles in the x and y axis.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54AC4F-4591-F9DB-F7B2-E60DE5ED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25" y="2462030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75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96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Accelerometer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second parameter sent is the accelerometer,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/accel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Contributes to the acceleration in the pointer movement, with is also processed with sound, using a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relative to the acceleration in the x and y axis and taken and processed by Processing.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7B8B2E-6C6A-3D1F-40E7-1004EE9E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24" y="2245798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39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GPS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constitutes the last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to Processing, with the address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gps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values, latitude and longitude.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These values are then used inside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starsTable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for the first reading of the database, to obtain a reference for horizontal coordinates of the star system.</a:t>
            </a:r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75F3F6-CFA9-AB21-60C5-8DD271C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7" y="2282569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4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CD55DA-3E45-06A2-092B-12BE7BBDBA1F}"/>
              </a:ext>
            </a:extLst>
          </p:cNvPr>
          <p:cNvSpPr txBox="1"/>
          <p:nvPr/>
        </p:nvSpPr>
        <p:spPr>
          <a:xfrm>
            <a:off x="563414" y="2139372"/>
            <a:ext cx="6239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OSC messages are received through the device of the Connection Kit.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scene change is driven by a custom device built in M4L.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 descr="Immagine che contiene testo, monitor, computer, portatile&#10;&#10;Descrizione generata automaticamente">
            <a:extLst>
              <a:ext uri="{FF2B5EF4-FFF2-40B4-BE49-F238E27FC236}">
                <a16:creationId xmlns:a16="http://schemas.microsoft.com/office/drawing/2014/main" id="{6AFF1811-110B-EBC5-A339-3C933C83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30" y="802715"/>
            <a:ext cx="5085874" cy="3688597"/>
          </a:xfrm>
          <a:prstGeom prst="rect">
            <a:avLst/>
          </a:prstGeom>
        </p:spPr>
      </p:pic>
      <p:pic>
        <p:nvPicPr>
          <p:cNvPr id="14" name="Immagine 13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3CE7C848-772D-2166-113D-915DA51D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7" y="4396446"/>
            <a:ext cx="11036545" cy="17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239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786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Scene Overview</a:t>
            </a:r>
          </a:p>
        </p:txBody>
      </p:sp>
      <p:pic>
        <p:nvPicPr>
          <p:cNvPr id="6" name="Immagine 5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D64D8CB9-4588-359E-B5E7-944EA666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8" y="1747446"/>
            <a:ext cx="6777924" cy="4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7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85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MIDI notes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Arpeggiator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MIDI Chain Selector: Scale selector</a:t>
            </a:r>
          </a:p>
        </p:txBody>
      </p:sp>
      <p:pic>
        <p:nvPicPr>
          <p:cNvPr id="8" name="Immagine 7" descr="Immagine che contiene testo, interni, pannello di controllo&#10;&#10;Descrizione generata automaticamente">
            <a:extLst>
              <a:ext uri="{FF2B5EF4-FFF2-40B4-BE49-F238E27FC236}">
                <a16:creationId xmlns:a16="http://schemas.microsoft.com/office/drawing/2014/main" id="{F3DF80AE-F790-95DD-2ABD-8552E4C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" y="4448160"/>
            <a:ext cx="11448288" cy="1561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580966"/>
            <a:ext cx="750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arpeggiator rate is driven by the value of the star’s density </a:t>
            </a:r>
          </a:p>
        </p:txBody>
      </p:sp>
    </p:spTree>
    <p:extLst>
      <p:ext uri="{BB962C8B-B14F-4D97-AF65-F5344CB8AC3E}">
        <p14:creationId xmlns:p14="http://schemas.microsoft.com/office/powerpoint/2010/main" val="4370988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80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STARS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FM Oscillator  - Night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Piano – Day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153278"/>
            <a:ext cx="9808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note are generated by the MIDI notes generator.</a:t>
            </a:r>
          </a:p>
        </p:txBody>
      </p:sp>
      <p:pic>
        <p:nvPicPr>
          <p:cNvPr id="3" name="Immagine 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0ADAADB9-4B3C-875B-BDE0-3312B380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87436"/>
            <a:ext cx="11448288" cy="1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5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40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SUN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Sonorization of the sun’s electromagnetic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Chopped sample of the electromagnetic waves (Simpler)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 made with wave table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6" y="3153278"/>
            <a:ext cx="11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section’s volume is driven by the position of the sun, which is sent to the FFT visualization.</a:t>
            </a:r>
          </a:p>
        </p:txBody>
      </p:sp>
      <p:pic>
        <p:nvPicPr>
          <p:cNvPr id="4" name="Immagine 3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5780BD02-BC7F-B495-5D5A-5D0180EEE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06101"/>
            <a:ext cx="11448288" cy="1641302"/>
          </a:xfrm>
          <a:prstGeom prst="rect">
            <a:avLst/>
          </a:prstGeom>
        </p:spPr>
      </p:pic>
      <p:pic>
        <p:nvPicPr>
          <p:cNvPr id="5" name="sm_lt_125_blackgold1.wav" descr="sm_lt_125_blackgold1.wav">
            <a:hlinkClick r:id="" action="ppaction://media"/>
            <a:extLst>
              <a:ext uri="{FF2B5EF4-FFF2-40B4-BE49-F238E27FC236}">
                <a16:creationId xmlns:a16="http://schemas.microsoft.com/office/drawing/2014/main" id="{53D47200-0A96-2F86-F563-8E9B36BCC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8894" y="1544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22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591671" y="2305615"/>
            <a:ext cx="7858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More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Motion tracking of the users with cameras. The users are the pointers.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Use of the whole 3D geometry of the room.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 on the computational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sounding landscapes based on the season 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celestial bodies.</a:t>
            </a:r>
          </a:p>
        </p:txBody>
      </p:sp>
    </p:spTree>
    <p:extLst>
      <p:ext uri="{BB962C8B-B14F-4D97-AF65-F5344CB8AC3E}">
        <p14:creationId xmlns:p14="http://schemas.microsoft.com/office/powerpoint/2010/main" val="10168396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FCC76C-DABA-2CDD-FAB0-C0F43F816F83}"/>
              </a:ext>
            </a:extLst>
          </p:cNvPr>
          <p:cNvSpPr txBox="1"/>
          <p:nvPr/>
        </p:nvSpPr>
        <p:spPr>
          <a:xfrm>
            <a:off x="1750675" y="2491087"/>
            <a:ext cx="86906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venir Next" panose="020B0503020202020204" pitchFamily="34" charset="0"/>
              </a:rPr>
              <a:t>Special thanks to </a:t>
            </a:r>
          </a:p>
          <a:p>
            <a:pPr algn="ctr"/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Dr.</a:t>
            </a:r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 Lorenzo </a:t>
            </a:r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Pizzuti</a:t>
            </a:r>
            <a:endParaRPr lang="en-GB" sz="3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venir Next" panose="020B0503020202020204" pitchFamily="34" charset="0"/>
              </a:rPr>
              <a:t>Cosmologist, Musician and Scientific Communicator</a:t>
            </a:r>
          </a:p>
        </p:txBody>
      </p:sp>
    </p:spTree>
    <p:extLst>
      <p:ext uri="{BB962C8B-B14F-4D97-AF65-F5344CB8AC3E}">
        <p14:creationId xmlns:p14="http://schemas.microsoft.com/office/powerpoint/2010/main" val="18697506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7E020-4A8D-4978-AC84-0042E5F2F35F}"/>
              </a:ext>
            </a:extLst>
          </p:cNvPr>
          <p:cNvSpPr txBox="1"/>
          <p:nvPr/>
        </p:nvSpPr>
        <p:spPr>
          <a:xfrm>
            <a:off x="777766" y="1177159"/>
            <a:ext cx="327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Main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Concept: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087143-19B9-4F68-B259-FDB77C629FFD}"/>
              </a:ext>
            </a:extLst>
          </p:cNvPr>
          <p:cNvSpPr txBox="1"/>
          <p:nvPr/>
        </p:nvSpPr>
        <p:spPr>
          <a:xfrm>
            <a:off x="777765" y="2429075"/>
            <a:ext cx="53182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pollution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affects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life:</a:t>
            </a:r>
          </a:p>
          <a:p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kills millions of birds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 light at night disrupts the seasonal cycle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Exposure to artificial light at night puts your health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contributes to climate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Relevant number of people have never seen the real sky at night (the Milky Way).</a:t>
            </a:r>
          </a:p>
        </p:txBody>
      </p:sp>
      <p:pic>
        <p:nvPicPr>
          <p:cNvPr id="5" name="Immagine 4" descr="Immagine che contiene cielo, esterni, albero, montagna&#10;&#10;Descrizione generata automaticamente">
            <a:extLst>
              <a:ext uri="{FF2B5EF4-FFF2-40B4-BE49-F238E27FC236}">
                <a16:creationId xmlns:a16="http://schemas.microsoft.com/office/drawing/2014/main" id="{46277A58-0206-42BA-B590-3D7E9DE5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/>
          <a:stretch/>
        </p:blipFill>
        <p:spPr>
          <a:xfrm>
            <a:off x="6443286" y="779606"/>
            <a:ext cx="5029573" cy="2429046"/>
          </a:xfrm>
          <a:prstGeom prst="rect">
            <a:avLst/>
          </a:prstGeom>
        </p:spPr>
      </p:pic>
      <p:pic>
        <p:nvPicPr>
          <p:cNvPr id="7" name="Immagine 6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2AAC561E-3A26-41CD-8FCF-79887A00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4550"/>
          <a:stretch/>
        </p:blipFill>
        <p:spPr>
          <a:xfrm>
            <a:off x="6443285" y="3580977"/>
            <a:ext cx="5029573" cy="24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131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4935265" y="2967335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008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1966471" y="2965285"/>
            <a:ext cx="825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218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0D1AE-D3FD-49BA-B5E0-2333E763B8C7}"/>
              </a:ext>
            </a:extLst>
          </p:cNvPr>
          <p:cNvSpPr txBox="1"/>
          <p:nvPr/>
        </p:nvSpPr>
        <p:spPr>
          <a:xfrm>
            <a:off x="844823" y="1187668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Our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Story: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29D0CB-FC3B-4C70-A9E0-F7DD1F1D78BD}"/>
              </a:ext>
            </a:extLst>
          </p:cNvPr>
          <p:cNvSpPr txBox="1"/>
          <p:nvPr/>
        </p:nvSpPr>
        <p:spPr>
          <a:xfrm>
            <a:off x="844823" y="2395353"/>
            <a:ext cx="4740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Imagine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could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switch off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all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above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head.</a:t>
            </a:r>
          </a:p>
          <a:p>
            <a:pPr algn="just"/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You would be able to see the real natural light of the dark sky.</a:t>
            </a:r>
          </a:p>
          <a:p>
            <a:pPr algn="just"/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would be the same experience of a child discovering the world, with equal curiosity and astonishment.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4AAA94-C54F-40D8-A146-21E5A8C8F806}"/>
              </a:ext>
            </a:extLst>
          </p:cNvPr>
          <p:cNvSpPr txBox="1"/>
          <p:nvPr/>
        </p:nvSpPr>
        <p:spPr>
          <a:xfrm>
            <a:off x="6295696" y="1187668"/>
            <a:ext cx="50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Interactive Installation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73B436-9D6B-4E4E-BC6B-BF75B15119E5}"/>
              </a:ext>
            </a:extLst>
          </p:cNvPr>
          <p:cNvCxnSpPr>
            <a:cxnSpLocks/>
          </p:cNvCxnSpPr>
          <p:nvPr/>
        </p:nvCxnSpPr>
        <p:spPr>
          <a:xfrm>
            <a:off x="3552497" y="1510833"/>
            <a:ext cx="25085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262BD-1DDF-4584-9CAB-FC7004CB8C59}"/>
              </a:ext>
            </a:extLst>
          </p:cNvPr>
          <p:cNvSpPr txBox="1"/>
          <p:nvPr/>
        </p:nvSpPr>
        <p:spPr>
          <a:xfrm>
            <a:off x="6736331" y="2537034"/>
            <a:ext cx="4170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Visual and sound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discovering</a:t>
            </a:r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experience</a:t>
            </a:r>
            <a:endParaRPr lang="en-GB" sz="2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4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E9A2091-D3B4-4B06-BF55-655D99FC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72" y="3869248"/>
            <a:ext cx="1258191" cy="125819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5E6DE9-8502-43EF-946E-CFC9726C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34" y="3887164"/>
            <a:ext cx="1258192" cy="1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3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2A1451-5D97-7B2B-E74E-05601C5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4" y="2675651"/>
            <a:ext cx="1015278" cy="10152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D5D8B-61B4-85EE-35E7-0199C845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5" y="2675651"/>
            <a:ext cx="1015279" cy="10152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1D93DB7-6B69-4FBB-4AC5-4671461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82" y="678139"/>
            <a:ext cx="1015143" cy="9508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804DE-EFEB-51A2-629A-D320671B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32" y="2675651"/>
            <a:ext cx="1028936" cy="1015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2831D-B5B1-1D8D-D115-DD0EDA677A99}"/>
              </a:ext>
            </a:extLst>
          </p:cNvPr>
          <p:cNvSpPr txBox="1"/>
          <p:nvPr/>
        </p:nvSpPr>
        <p:spPr>
          <a:xfrm>
            <a:off x="2060781" y="3774785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Processing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9C91D2-99EB-51EB-077E-4B267BCA10EB}"/>
              </a:ext>
            </a:extLst>
          </p:cNvPr>
          <p:cNvSpPr txBox="1"/>
          <p:nvPr/>
        </p:nvSpPr>
        <p:spPr>
          <a:xfrm>
            <a:off x="2175098" y="1717717"/>
            <a:ext cx="87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CB7AE1-8E7E-AD7E-E504-1F9D506F3022}"/>
              </a:ext>
            </a:extLst>
          </p:cNvPr>
          <p:cNvSpPr txBox="1"/>
          <p:nvPr/>
        </p:nvSpPr>
        <p:spPr>
          <a:xfrm>
            <a:off x="6444827" y="3874132"/>
            <a:ext cx="98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Max4Live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7C796C-0B24-535D-69B5-3B2973A5DD9B}"/>
              </a:ext>
            </a:extLst>
          </p:cNvPr>
          <p:cNvSpPr txBox="1"/>
          <p:nvPr/>
        </p:nvSpPr>
        <p:spPr>
          <a:xfrm>
            <a:off x="8042726" y="3874132"/>
            <a:ext cx="126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Ableton Live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A8DF80-AE7D-51F6-C820-13E4434B6013}"/>
              </a:ext>
            </a:extLst>
          </p:cNvPr>
          <p:cNvSpPr txBox="1"/>
          <p:nvPr/>
        </p:nvSpPr>
        <p:spPr>
          <a:xfrm>
            <a:off x="693278" y="876148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User’s interaction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7984E6-A6AD-6A96-E9CE-BEE7D0419F8F}"/>
              </a:ext>
            </a:extLst>
          </p:cNvPr>
          <p:cNvSpPr txBox="1"/>
          <p:nvPr/>
        </p:nvSpPr>
        <p:spPr>
          <a:xfrm>
            <a:off x="2068314" y="5211814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Out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73E9EF-16CD-3F6B-684D-502089E2254C}"/>
              </a:ext>
            </a:extLst>
          </p:cNvPr>
          <p:cNvSpPr txBox="1"/>
          <p:nvPr/>
        </p:nvSpPr>
        <p:spPr>
          <a:xfrm>
            <a:off x="8122462" y="5158496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Out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8E9D7-3AA9-651B-6DF8-E80FAEC87193}"/>
              </a:ext>
            </a:extLst>
          </p:cNvPr>
          <p:cNvSpPr txBox="1"/>
          <p:nvPr/>
        </p:nvSpPr>
        <p:spPr>
          <a:xfrm>
            <a:off x="8122462" y="1466275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Auxiliary Audio Out</a:t>
            </a: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59C19DC-4E6A-456B-8D0A-F0062CCD44DF}"/>
              </a:ext>
            </a:extLst>
          </p:cNvPr>
          <p:cNvSpPr/>
          <p:nvPr/>
        </p:nvSpPr>
        <p:spPr>
          <a:xfrm>
            <a:off x="3409122" y="3105161"/>
            <a:ext cx="2782956" cy="156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B482E4C0-49E4-0E6E-C93C-532A4E833674}"/>
              </a:ext>
            </a:extLst>
          </p:cNvPr>
          <p:cNvSpPr/>
          <p:nvPr/>
        </p:nvSpPr>
        <p:spPr>
          <a:xfrm>
            <a:off x="7544389" y="3112781"/>
            <a:ext cx="553278" cy="14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BA970248-4B16-76A3-906C-319203CB0B4C}"/>
              </a:ext>
            </a:extLst>
          </p:cNvPr>
          <p:cNvSpPr/>
          <p:nvPr/>
        </p:nvSpPr>
        <p:spPr>
          <a:xfrm>
            <a:off x="2515391" y="4181909"/>
            <a:ext cx="197724" cy="9816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D384799-2071-AD2A-5A40-5ABC8150ED8D}"/>
              </a:ext>
            </a:extLst>
          </p:cNvPr>
          <p:cNvSpPr/>
          <p:nvPr/>
        </p:nvSpPr>
        <p:spPr>
          <a:xfrm>
            <a:off x="2515391" y="2099299"/>
            <a:ext cx="197724" cy="492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Freccia giù 11">
            <a:extLst>
              <a:ext uri="{FF2B5EF4-FFF2-40B4-BE49-F238E27FC236}">
                <a16:creationId xmlns:a16="http://schemas.microsoft.com/office/drawing/2014/main" id="{FA5056BC-823C-E53B-6DF9-6BAF9804614B}"/>
              </a:ext>
            </a:extLst>
          </p:cNvPr>
          <p:cNvSpPr/>
          <p:nvPr/>
        </p:nvSpPr>
        <p:spPr>
          <a:xfrm flipV="1">
            <a:off x="8581795" y="2104597"/>
            <a:ext cx="188278" cy="47097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81A3E610-0E0C-1E88-D570-2C7650CCFB10}"/>
              </a:ext>
            </a:extLst>
          </p:cNvPr>
          <p:cNvSpPr/>
          <p:nvPr/>
        </p:nvSpPr>
        <p:spPr>
          <a:xfrm>
            <a:off x="8577072" y="4176854"/>
            <a:ext cx="197724" cy="98164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CB4FBECF-6B34-1CF6-5EFD-2151BB6878C1}"/>
              </a:ext>
            </a:extLst>
          </p:cNvPr>
          <p:cNvSpPr/>
          <p:nvPr/>
        </p:nvSpPr>
        <p:spPr>
          <a:xfrm rot="5400000" flipV="1">
            <a:off x="5099521" y="-431146"/>
            <a:ext cx="724115" cy="5321768"/>
          </a:xfrm>
          <a:prstGeom prst="bentArrow">
            <a:avLst>
              <a:gd name="adj1" fmla="val 12146"/>
              <a:gd name="adj2" fmla="val 17156"/>
              <a:gd name="adj3" fmla="val 22059"/>
              <a:gd name="adj4" fmla="val 3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25A6A-7646-4FBD-61F1-A5BB10944DDD}"/>
              </a:ext>
            </a:extLst>
          </p:cNvPr>
          <p:cNvSpPr txBox="1"/>
          <p:nvPr/>
        </p:nvSpPr>
        <p:spPr>
          <a:xfrm>
            <a:off x="1145180" y="5765019"/>
            <a:ext cx="803839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Perception</a:t>
            </a:r>
          </a:p>
        </p:txBody>
      </p:sp>
      <p:sp>
        <p:nvSpPr>
          <p:cNvPr id="27" name="Freccia giù 26">
            <a:extLst>
              <a:ext uri="{FF2B5EF4-FFF2-40B4-BE49-F238E27FC236}">
                <a16:creationId xmlns:a16="http://schemas.microsoft.com/office/drawing/2014/main" id="{37C92005-9E30-8FDF-4C90-42730AF7A49F}"/>
              </a:ext>
            </a:extLst>
          </p:cNvPr>
          <p:cNvSpPr/>
          <p:nvPr/>
        </p:nvSpPr>
        <p:spPr>
          <a:xfrm>
            <a:off x="1145180" y="1466275"/>
            <a:ext cx="197725" cy="398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EC45E70-8286-FD32-77FB-6D62DD5186EF}"/>
              </a:ext>
            </a:extLst>
          </p:cNvPr>
          <p:cNvSpPr/>
          <p:nvPr/>
        </p:nvSpPr>
        <p:spPr>
          <a:xfrm>
            <a:off x="9892519" y="1523080"/>
            <a:ext cx="288919" cy="2514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406BD81-8457-6F60-9BEF-9F61342684D1}"/>
              </a:ext>
            </a:extLst>
          </p:cNvPr>
          <p:cNvSpPr/>
          <p:nvPr/>
        </p:nvSpPr>
        <p:spPr>
          <a:xfrm>
            <a:off x="9892519" y="1977623"/>
            <a:ext cx="288919" cy="2514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9ADF372-922B-7ACF-C1A2-30AC2CB9ECE5}"/>
              </a:ext>
            </a:extLst>
          </p:cNvPr>
          <p:cNvSpPr/>
          <p:nvPr/>
        </p:nvSpPr>
        <p:spPr>
          <a:xfrm>
            <a:off x="9892519" y="2455517"/>
            <a:ext cx="288919" cy="2514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94CBEC6-7DDF-FA89-07D3-9865C0BE13D2}"/>
              </a:ext>
            </a:extLst>
          </p:cNvPr>
          <p:cNvSpPr txBox="1"/>
          <p:nvPr/>
        </p:nvSpPr>
        <p:spPr>
          <a:xfrm>
            <a:off x="10242826" y="14983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OSC messages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EE78CA-18F9-6359-F68E-DBF033F6D1BC}"/>
              </a:ext>
            </a:extLst>
          </p:cNvPr>
          <p:cNvSpPr txBox="1"/>
          <p:nvPr/>
        </p:nvSpPr>
        <p:spPr>
          <a:xfrm>
            <a:off x="10318598" y="202549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signal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B53146B-015C-B0D1-E5B5-9055DB78E3DA}"/>
              </a:ext>
            </a:extLst>
          </p:cNvPr>
          <p:cNvSpPr txBox="1"/>
          <p:nvPr/>
        </p:nvSpPr>
        <p:spPr>
          <a:xfrm>
            <a:off x="10293905" y="249126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signal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0566C9-DADF-BB4C-0F17-92970D15EFAD}"/>
              </a:ext>
            </a:extLst>
          </p:cNvPr>
          <p:cNvSpPr txBox="1"/>
          <p:nvPr/>
        </p:nvSpPr>
        <p:spPr>
          <a:xfrm>
            <a:off x="4774325" y="808530"/>
            <a:ext cx="28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SIGNAL ROUTING</a:t>
            </a:r>
          </a:p>
        </p:txBody>
      </p:sp>
    </p:spTree>
    <p:extLst>
      <p:ext uri="{BB962C8B-B14F-4D97-AF65-F5344CB8AC3E}">
        <p14:creationId xmlns:p14="http://schemas.microsoft.com/office/powerpoint/2010/main" val="2928816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769224" y="970779"/>
            <a:ext cx="505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– Evolution in time</a:t>
            </a:r>
          </a:p>
        </p:txBody>
      </p:sp>
      <p:pic>
        <p:nvPicPr>
          <p:cNvPr id="32" name="Immagine 31" descr="Immagine che contiene testo, scuro, veivolo&#10;&#10;Descrizione generata automaticamente">
            <a:extLst>
              <a:ext uri="{FF2B5EF4-FFF2-40B4-BE49-F238E27FC236}">
                <a16:creationId xmlns:a16="http://schemas.microsoft.com/office/drawing/2014/main" id="{A09F777C-F5D6-EDE8-57AE-100B7184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1198691"/>
            <a:ext cx="3823626" cy="2269689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C3AD3D-72B8-BD29-F8B3-2242B541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3605540"/>
            <a:ext cx="3823628" cy="226969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4D8410-A0E8-0DB6-31DE-A565ECF08A40}"/>
              </a:ext>
            </a:extLst>
          </p:cNvPr>
          <p:cNvSpPr txBox="1"/>
          <p:nvPr/>
        </p:nvSpPr>
        <p:spPr>
          <a:xfrm>
            <a:off x="803542" y="2019734"/>
            <a:ext cx="59955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Night: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stars and the moon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Visible pollution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application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Day: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Immersive auditory experience</a:t>
            </a:r>
          </a:p>
        </p:txBody>
      </p:sp>
    </p:spTree>
    <p:extLst>
      <p:ext uri="{BB962C8B-B14F-4D97-AF65-F5344CB8AC3E}">
        <p14:creationId xmlns:p14="http://schemas.microsoft.com/office/powerpoint/2010/main" val="8200186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771327" y="1817364"/>
            <a:ext cx="5865508" cy="20005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Stars layer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Real database with information about coordinates (J2000), temperature and visual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Current time at application first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position of the user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20A03-6D6A-8642-CBBE-3501CE3ACB4D}"/>
              </a:ext>
            </a:extLst>
          </p:cNvPr>
          <p:cNvSpPr txBox="1"/>
          <p:nvPr/>
        </p:nvSpPr>
        <p:spPr>
          <a:xfrm>
            <a:off x="771327" y="4843442"/>
            <a:ext cx="579357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Projection in cartesian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based on the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Dimension and Opacity based on visual magnitude</a:t>
            </a:r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36C6A801-9CC0-4FCD-D2B6-3B76952C7E30}"/>
              </a:ext>
            </a:extLst>
          </p:cNvPr>
          <p:cNvSpPr/>
          <p:nvPr/>
        </p:nvSpPr>
        <p:spPr>
          <a:xfrm>
            <a:off x="3320711" y="3953255"/>
            <a:ext cx="694806" cy="888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 descr="Immagine che contiene pioggia, natura, oggetto da esterni, cielo notturno&#10;&#10;Descrizione generata automaticamente">
            <a:extLst>
              <a:ext uri="{FF2B5EF4-FFF2-40B4-BE49-F238E27FC236}">
                <a16:creationId xmlns:a16="http://schemas.microsoft.com/office/drawing/2014/main" id="{398C587D-6523-1829-8ED6-F0A00C0E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36" y="2904909"/>
            <a:ext cx="4876270" cy="235562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1DFA23-857F-5059-DB1B-69175A7C0518}"/>
              </a:ext>
            </a:extLst>
          </p:cNvPr>
          <p:cNvSpPr txBox="1"/>
          <p:nvPr/>
        </p:nvSpPr>
        <p:spPr>
          <a:xfrm>
            <a:off x="771327" y="984318"/>
            <a:ext cx="526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– Evolution in space</a:t>
            </a:r>
          </a:p>
        </p:txBody>
      </p:sp>
    </p:spTree>
    <p:extLst>
      <p:ext uri="{BB962C8B-B14F-4D97-AF65-F5344CB8AC3E}">
        <p14:creationId xmlns:p14="http://schemas.microsoft.com/office/powerpoint/2010/main" val="3197711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8671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929840" y="1307541"/>
            <a:ext cx="594079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Pollution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3D Perlin Noise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Cone of visibility from which we gather information: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     - density of the stars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     - dominant colour	</a:t>
            </a:r>
          </a:p>
        </p:txBody>
      </p:sp>
      <p:pic>
        <p:nvPicPr>
          <p:cNvPr id="7" name="Immagine 6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3888CEA1-9A03-0ADF-0B71-BC6BDB34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31" y="1315785"/>
            <a:ext cx="3611115" cy="205249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02F433-CEF9-149B-9241-6E6A97EB231D}"/>
              </a:ext>
            </a:extLst>
          </p:cNvPr>
          <p:cNvSpPr txBox="1"/>
          <p:nvPr/>
        </p:nvSpPr>
        <p:spPr>
          <a:xfrm>
            <a:off x="929840" y="3955153"/>
            <a:ext cx="48013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Day sky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Opacity controlled by sound intensity	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47AC36-192E-B329-26A8-E6C9C555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10" y="3669706"/>
            <a:ext cx="3651936" cy="2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3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A1E24-A302-FC60-5EE0-FDBFAEAD5899}"/>
              </a:ext>
            </a:extLst>
          </p:cNvPr>
          <p:cNvSpPr txBox="1"/>
          <p:nvPr/>
        </p:nvSpPr>
        <p:spPr>
          <a:xfrm>
            <a:off x="1070218" y="1156783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Moon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EBFCA-E731-2ADC-92E6-6E2339AEA021}"/>
              </a:ext>
            </a:extLst>
          </p:cNvPr>
          <p:cNvSpPr txBox="1"/>
          <p:nvPr/>
        </p:nvSpPr>
        <p:spPr>
          <a:xfrm>
            <a:off x="909173" y="2045889"/>
            <a:ext cx="62738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Rendered with the use of the 2D Perlin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pointer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3565EAA-6091-B2A5-A66E-4CB0DD8EE1E7}"/>
              </a:ext>
            </a:extLst>
          </p:cNvPr>
          <p:cNvSpPr txBox="1"/>
          <p:nvPr/>
        </p:nvSpPr>
        <p:spPr>
          <a:xfrm>
            <a:off x="1070218" y="3589509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Sun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F6BE99-B371-633E-EF9F-48D8CC88EDCE}"/>
              </a:ext>
            </a:extLst>
          </p:cNvPr>
          <p:cNvSpPr txBox="1"/>
          <p:nvPr/>
        </p:nvSpPr>
        <p:spPr>
          <a:xfrm>
            <a:off x="909173" y="4473584"/>
            <a:ext cx="62738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Sound spectrum analysis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Amplitude spectrum wrapped around the centre composing the sun’s rays</a:t>
            </a:r>
          </a:p>
        </p:txBody>
      </p:sp>
      <p:pic>
        <p:nvPicPr>
          <p:cNvPr id="4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B0848938-7ACE-D26A-D16B-41ECE28F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1" y="971275"/>
            <a:ext cx="3526740" cy="2282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895B55-95A2-BF74-C9E4-7930977DE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40" y="3698979"/>
            <a:ext cx="3526740" cy="21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63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03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OSC messages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interaction takes place in the main, and is made entirely with OSC messages. 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user interacts with the application with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application on any device where the app is available;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sends three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adresses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which are the gyroscope, the accelerometer and the GPS, that are received by Processing and used to build the pointer.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DD9C83-8C73-29D7-BE69-05651A9F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33" y="662516"/>
            <a:ext cx="2520871" cy="54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446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1256</Words>
  <Application>Microsoft Office PowerPoint</Application>
  <PresentationFormat>Widescreen</PresentationFormat>
  <Paragraphs>214</Paragraphs>
  <Slides>21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Amasis MT Pro Light</vt:lpstr>
      <vt:lpstr>Arial</vt:lpstr>
      <vt:lpstr>Avenir Next</vt:lpstr>
      <vt:lpstr>Avenir Next LT Pro Light</vt:lpstr>
      <vt:lpstr>Garamond</vt:lpstr>
      <vt:lpstr>Goudy Old Style</vt:lpstr>
      <vt:lpstr>SavonVTI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Ceriola</dc:creator>
  <cp:lastModifiedBy>Gian Marco</cp:lastModifiedBy>
  <cp:revision>19</cp:revision>
  <dcterms:created xsi:type="dcterms:W3CDTF">2021-12-01T10:17:18Z</dcterms:created>
  <dcterms:modified xsi:type="dcterms:W3CDTF">2022-06-27T21:05:17Z</dcterms:modified>
</cp:coreProperties>
</file>